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2" r:id="rId3"/>
    <p:sldId id="300" r:id="rId4"/>
    <p:sldId id="301" r:id="rId5"/>
    <p:sldId id="276" r:id="rId6"/>
    <p:sldId id="280" r:id="rId7"/>
    <p:sldId id="281" r:id="rId8"/>
    <p:sldId id="282" r:id="rId9"/>
    <p:sldId id="278" r:id="rId10"/>
    <p:sldId id="287" r:id="rId11"/>
    <p:sldId id="286" r:id="rId12"/>
    <p:sldId id="283" r:id="rId13"/>
    <p:sldId id="295" r:id="rId14"/>
    <p:sldId id="296" r:id="rId15"/>
    <p:sldId id="293" r:id="rId16"/>
    <p:sldId id="294" r:id="rId17"/>
    <p:sldId id="299" r:id="rId18"/>
    <p:sldId id="284" r:id="rId19"/>
    <p:sldId id="290" r:id="rId20"/>
    <p:sldId id="285" r:id="rId21"/>
    <p:sldId id="288" r:id="rId22"/>
    <p:sldId id="289" r:id="rId23"/>
    <p:sldId id="271" r:id="rId24"/>
    <p:sldId id="272" r:id="rId25"/>
    <p:sldId id="291" r:id="rId26"/>
    <p:sldId id="267" r:id="rId27"/>
    <p:sldId id="266" r:id="rId28"/>
    <p:sldId id="297" r:id="rId29"/>
    <p:sldId id="298" r:id="rId30"/>
    <p:sldId id="258" r:id="rId31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5D"/>
    <a:srgbClr val="03B9E7"/>
    <a:srgbClr val="8881D3"/>
    <a:srgbClr val="16C7D2"/>
    <a:srgbClr val="FF6442"/>
    <a:srgbClr val="08CFB5"/>
    <a:srgbClr val="70E4D2"/>
    <a:srgbClr val="7FCEEE"/>
    <a:srgbClr val="7BDDE2"/>
    <a:srgbClr val="B1E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41" Type="http://schemas.openxmlformats.org/officeDocument/2006/relationships/customXml" Target="../customXml/item3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viewProps" Target="viewProps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presProps" Target="presProps.xml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0402-8E07-BB4F-A189-6AD7200B2129}" type="datetime1">
              <a:rPr lang="en-US" smtClean="0"/>
              <a:pPr/>
              <a:t>15-11-18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1D49-AD30-AD49-8FCC-B045B8D02F0F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933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8E3D5-343E-3741-80FE-788E6CEB802F}" type="datetime1">
              <a:rPr lang="en-US" smtClean="0"/>
              <a:pPr/>
              <a:t>15-11-18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25B8-6A37-0E42-AD12-4E95E5CB5205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151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76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2124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2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Entréhallen ska kunna</a:t>
            </a:r>
            <a:r>
              <a:rPr lang="sv-SE" baseline="0" dirty="0" smtClean="0"/>
              <a:t> fungera för en rad olika scenarier. Här planeras </a:t>
            </a:r>
            <a:r>
              <a:rPr lang="sv-SE" baseline="0" dirty="0" err="1" smtClean="0"/>
              <a:t>bla</a:t>
            </a:r>
            <a:r>
              <a:rPr lang="sv-SE" baseline="0" dirty="0" smtClean="0"/>
              <a:t> för ett studentdrivet café, en ny restaurang (modell </a:t>
            </a:r>
            <a:r>
              <a:rPr lang="sv-SE" baseline="0" dirty="0" err="1" smtClean="0"/>
              <a:t>food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court</a:t>
            </a:r>
            <a:r>
              <a:rPr lang="sv-SE" baseline="0" dirty="0" smtClean="0"/>
              <a:t> är önskvärt), gradänger för möten och umgänge – en </a:t>
            </a:r>
            <a:r>
              <a:rPr lang="sv-SE" baseline="0" dirty="0" err="1" smtClean="0"/>
              <a:t>föreläsningsdel</a:t>
            </a:r>
            <a:r>
              <a:rPr lang="sv-SE" baseline="0" dirty="0" smtClean="0"/>
              <a:t>. Mobila </a:t>
            </a:r>
            <a:r>
              <a:rPr lang="sv-SE" baseline="0" dirty="0" err="1" smtClean="0"/>
              <a:t>poddiskar</a:t>
            </a:r>
            <a:r>
              <a:rPr lang="sv-SE" baseline="0" dirty="0" smtClean="0"/>
              <a:t> för att underlätta service vid högtryck etc.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9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•"/>
            </a:pPr>
            <a:r>
              <a:rPr lang="sv-SE" sz="1200" dirty="0" smtClean="0"/>
              <a:t>The </a:t>
            </a:r>
            <a:r>
              <a:rPr lang="sv-SE" sz="1200" dirty="0" err="1" smtClean="0"/>
              <a:t>library</a:t>
            </a:r>
            <a:r>
              <a:rPr lang="sv-SE" sz="1200" dirty="0" smtClean="0"/>
              <a:t> is </a:t>
            </a:r>
            <a:r>
              <a:rPr lang="sv-SE" sz="1200" dirty="0" err="1" smtClean="0"/>
              <a:t>situated</a:t>
            </a:r>
            <a:r>
              <a:rPr lang="sv-SE" sz="1200" dirty="0" smtClean="0"/>
              <a:t> on </a:t>
            </a:r>
            <a:r>
              <a:rPr lang="sv-SE" sz="1200" dirty="0" err="1" smtClean="0"/>
              <a:t>floor</a:t>
            </a:r>
            <a:r>
              <a:rPr lang="sv-SE" sz="1200" baseline="0" dirty="0" smtClean="0"/>
              <a:t> 3-6 and </a:t>
            </a:r>
            <a:r>
              <a:rPr lang="sv-SE" sz="1200" baseline="0" dirty="0" err="1" smtClean="0"/>
              <a:t>with</a:t>
            </a:r>
            <a:r>
              <a:rPr lang="sv-SE" sz="1200" baseline="0" dirty="0" smtClean="0"/>
              <a:t> an </a:t>
            </a:r>
            <a:r>
              <a:rPr lang="sv-SE" sz="1200" baseline="0" dirty="0" err="1" smtClean="0"/>
              <a:t>open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book</a:t>
            </a:r>
            <a:r>
              <a:rPr lang="sv-SE" sz="1200" baseline="0" dirty="0" smtClean="0"/>
              <a:t> store in the </a:t>
            </a:r>
            <a:r>
              <a:rPr lang="sv-SE" sz="1200" baseline="0" dirty="0" err="1" smtClean="0"/>
              <a:t>cellar</a:t>
            </a:r>
            <a:r>
              <a:rPr lang="sv-SE" sz="1200" baseline="0" dirty="0" smtClean="0"/>
              <a:t>. The </a:t>
            </a:r>
            <a:r>
              <a:rPr lang="sv-SE" sz="1200" baseline="0" dirty="0" err="1" smtClean="0"/>
              <a:t>library</a:t>
            </a:r>
            <a:r>
              <a:rPr lang="sv-SE" sz="1200" baseline="0" dirty="0" smtClean="0"/>
              <a:t> is </a:t>
            </a:r>
            <a:r>
              <a:rPr lang="sv-SE" sz="1200" baseline="0" dirty="0" err="1" smtClean="0"/>
              <a:t>planned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with</a:t>
            </a:r>
            <a:r>
              <a:rPr lang="sv-SE" sz="1200" baseline="0" dirty="0" smtClean="0"/>
              <a:t> an </a:t>
            </a:r>
            <a:r>
              <a:rPr lang="sv-SE" sz="1200" baseline="0" dirty="0" err="1" smtClean="0"/>
              <a:t>open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connecting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node</a:t>
            </a:r>
            <a:r>
              <a:rPr lang="sv-SE" sz="1200" baseline="0" dirty="0" smtClean="0"/>
              <a:t>, a </a:t>
            </a:r>
            <a:r>
              <a:rPr lang="sv-SE" sz="1200" baseline="0" dirty="0" err="1" smtClean="0"/>
              <a:t>large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roof</a:t>
            </a:r>
            <a:r>
              <a:rPr lang="sv-SE" sz="1200" baseline="0" dirty="0" smtClean="0"/>
              <a:t> lanternin </a:t>
            </a:r>
            <a:r>
              <a:rPr lang="sv-SE" sz="1200" baseline="0" dirty="0" err="1" smtClean="0"/>
              <a:t>that</a:t>
            </a:r>
            <a:r>
              <a:rPr lang="sv-SE" sz="1200" baseline="0" dirty="0" smtClean="0"/>
              <a:t> gives </a:t>
            </a:r>
            <a:r>
              <a:rPr lang="sv-SE" sz="1200" baseline="0" dirty="0" err="1" smtClean="0"/>
              <a:t>light</a:t>
            </a:r>
            <a:r>
              <a:rPr lang="sv-SE" sz="1200" baseline="0" dirty="0" smtClean="0"/>
              <a:t> and </a:t>
            </a:r>
            <a:r>
              <a:rPr lang="sv-SE" sz="1200" baseline="0" dirty="0" err="1" smtClean="0"/>
              <a:t>connects</a:t>
            </a:r>
            <a:r>
              <a:rPr lang="sv-SE" sz="1200" baseline="0" dirty="0" smtClean="0"/>
              <a:t> the </a:t>
            </a:r>
            <a:r>
              <a:rPr lang="sv-SE" sz="1200" baseline="0" dirty="0" err="1" smtClean="0"/>
              <a:t>floors</a:t>
            </a:r>
            <a:r>
              <a:rPr lang="sv-SE" sz="1200" baseline="0" dirty="0" smtClean="0"/>
              <a:t>. </a:t>
            </a:r>
          </a:p>
          <a:p>
            <a:pPr marL="285750" indent="-285750">
              <a:buFontTx/>
              <a:buChar char="•"/>
            </a:pPr>
            <a:r>
              <a:rPr lang="sv-SE" sz="1200" baseline="0" dirty="0" smtClean="0"/>
              <a:t>The </a:t>
            </a:r>
            <a:r>
              <a:rPr lang="sv-SE" sz="1200" baseline="0" dirty="0" err="1" smtClean="0"/>
              <a:t>book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shelfs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will</a:t>
            </a:r>
            <a:r>
              <a:rPr lang="sv-SE" sz="1200" baseline="0" dirty="0" smtClean="0"/>
              <a:t> be </a:t>
            </a:r>
            <a:r>
              <a:rPr lang="sv-SE" sz="1200" baseline="0" dirty="0" err="1" smtClean="0"/>
              <a:t>placed</a:t>
            </a:r>
            <a:r>
              <a:rPr lang="sv-SE" sz="1200" baseline="0" dirty="0" smtClean="0"/>
              <a:t> so </a:t>
            </a:r>
            <a:r>
              <a:rPr lang="sv-SE" sz="1200" baseline="0" dirty="0" err="1" smtClean="0"/>
              <a:t>that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they</a:t>
            </a:r>
            <a:r>
              <a:rPr lang="sv-SE" sz="1200" baseline="0" dirty="0" smtClean="0"/>
              <a:t> </a:t>
            </a:r>
            <a:r>
              <a:rPr lang="sv-SE" sz="1200" dirty="0" smtClean="0"/>
              <a:t>Bokhyllorna </a:t>
            </a:r>
            <a:r>
              <a:rPr lang="sv-SE" sz="1200" dirty="0" smtClean="0"/>
              <a:t>bildar ”rum i rummet” för studie/läsplatser insprängt i biblioteksytan 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Flexibelt användande av entréhallens ytor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Trappor, hissar – rumsskapande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Väderskyddad terrass ger möjlighet till studier utomhus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Arbetsplatser för biblioteket på plan 4-6, här finns också lärosalar, grupprum o konferensrum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23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•"/>
            </a:pPr>
            <a:r>
              <a:rPr lang="sv-SE" sz="1200" dirty="0" smtClean="0"/>
              <a:t>Bibliotekets lokaler är placerade på plan 3-6 med ett öppet samband i form av ett överljus som förmedlar kontakt mellan våningarna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Bokhyllorna bildar ”rum i rummet” för studie/läsplatser insprängt i biblioteksytan 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Flexibelt användande av entréhallens ytor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Trappor, hissar – rumsskapande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Väderskyddad terrass ger möjlighet till studier utomhus</a:t>
            </a:r>
          </a:p>
          <a:p>
            <a:pPr marL="285750" indent="-285750">
              <a:buFontTx/>
              <a:buChar char="•"/>
            </a:pPr>
            <a:r>
              <a:rPr lang="sv-SE" sz="1200" dirty="0" smtClean="0"/>
              <a:t>Arbetsplatser för biblioteket på plan 4-6, här finns också lärosalar, grupprum o konferensrum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23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Rektors pedagogiska språng från 2012, inom vilket projekt Campus </a:t>
            </a:r>
            <a:r>
              <a:rPr lang="sv-SE" dirty="0" err="1" smtClean="0"/>
              <a:t>LiU</a:t>
            </a:r>
            <a:r>
              <a:rPr lang="sv-SE" dirty="0" smtClean="0"/>
              <a:t> 2015 utgör en del </a:t>
            </a:r>
            <a:endParaRPr lang="sv-SE" dirty="0" smtClean="0"/>
          </a:p>
          <a:p>
            <a:r>
              <a:rPr lang="sv-SE" dirty="0" err="1" smtClean="0"/>
              <a:t>Rector</a:t>
            </a:r>
            <a:r>
              <a:rPr lang="sv-SE" dirty="0" err="1" smtClean="0"/>
              <a:t>´s</a:t>
            </a:r>
            <a:r>
              <a:rPr lang="sv-SE" dirty="0" smtClean="0"/>
              <a:t> </a:t>
            </a:r>
            <a:r>
              <a:rPr lang="sv-SE" dirty="0" err="1" smtClean="0"/>
              <a:t>pedagogical</a:t>
            </a:r>
            <a:r>
              <a:rPr lang="sv-SE" dirty="0" smtClean="0"/>
              <a:t> </a:t>
            </a:r>
            <a:r>
              <a:rPr lang="sv-SE" dirty="0" err="1" smtClean="0"/>
              <a:t>leap</a:t>
            </a:r>
            <a:r>
              <a:rPr lang="sv-SE" dirty="0" smtClean="0"/>
              <a:t> from 2012, </a:t>
            </a:r>
            <a:r>
              <a:rPr lang="sv-SE" dirty="0" err="1" smtClean="0"/>
              <a:t>within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project</a:t>
            </a:r>
            <a:r>
              <a:rPr lang="sv-SE" baseline="0" dirty="0" smtClean="0"/>
              <a:t> C L 15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part.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267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23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sv-SE" dirty="0" smtClean="0"/>
              <a:t>Miljöbyggnad guld </a:t>
            </a:r>
          </a:p>
          <a:p>
            <a:pPr marL="171450" indent="-171450">
              <a:buFontTx/>
              <a:buChar char="•"/>
            </a:pPr>
            <a:r>
              <a:rPr lang="sv-SE" dirty="0" smtClean="0"/>
              <a:t>Återvinning och återanvändning</a:t>
            </a:r>
            <a:r>
              <a:rPr lang="sv-SE" baseline="0" dirty="0" smtClean="0"/>
              <a:t> av byggnadsmaterial från Origo</a:t>
            </a:r>
          </a:p>
          <a:p>
            <a:pPr marL="171450" indent="-171450">
              <a:buFontTx/>
              <a:buChar char="•"/>
            </a:pPr>
            <a:r>
              <a:rPr lang="sv-SE" baseline="0" dirty="0" smtClean="0"/>
              <a:t>Dagsljus: medveten dagsljusbehandling</a:t>
            </a:r>
          </a:p>
          <a:p>
            <a:pPr marL="171450" indent="-171450">
              <a:buFontTx/>
              <a:buChar char="•"/>
            </a:pPr>
            <a:r>
              <a:rPr lang="sv-SE" baseline="0" dirty="0" smtClean="0"/>
              <a:t>Innemiljö: rumsakustik en stor utmaning. </a:t>
            </a:r>
          </a:p>
          <a:p>
            <a:pPr marL="171450" indent="-171450">
              <a:buFontTx/>
              <a:buChar char="•"/>
            </a:pPr>
            <a:r>
              <a:rPr lang="sv-SE" baseline="0" dirty="0" smtClean="0"/>
              <a:t>Energilösningar: solceller på taket </a:t>
            </a:r>
            <a:r>
              <a:rPr lang="sv-SE" baseline="0" dirty="0" err="1" smtClean="0"/>
              <a:t>bl</a:t>
            </a:r>
            <a:r>
              <a:rPr lang="sv-SE" baseline="0" dirty="0" smtClean="0"/>
              <a:t> a – bedömt energibehov: knappt 70kWh/kvm </a:t>
            </a:r>
          </a:p>
          <a:p>
            <a:pPr marL="171450" indent="-171450">
              <a:buFontTx/>
              <a:buChar char="•"/>
            </a:pPr>
            <a:r>
              <a:rPr lang="sv-SE" baseline="0" dirty="0" smtClean="0"/>
              <a:t>Studentworkshop om synliggjord hållbarhet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23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v-SE" dirty="0" smtClean="0"/>
              <a:t>Första etappen av D-huset (arbetsplatser för UL, Ek </a:t>
            </a:r>
            <a:r>
              <a:rPr lang="sv-SE" dirty="0" err="1" smtClean="0"/>
              <a:t>avd</a:t>
            </a:r>
            <a:r>
              <a:rPr lang="sv-SE" dirty="0" smtClean="0"/>
              <a:t>, HR-</a:t>
            </a:r>
            <a:r>
              <a:rPr lang="sv-SE" dirty="0" err="1" smtClean="0"/>
              <a:t>avd</a:t>
            </a:r>
            <a:r>
              <a:rPr lang="sv-SE" dirty="0" smtClean="0"/>
              <a:t>, RA, rådsdirektörer och UF kansli </a:t>
            </a:r>
          </a:p>
          <a:p>
            <a:pPr marL="228600" indent="-228600">
              <a:buAutoNum type="arabicPeriod"/>
            </a:pPr>
            <a:r>
              <a:rPr lang="sv-SE" dirty="0" smtClean="0"/>
              <a:t>Evakuering origo (fakultetskanslierna) augusti 2016, därefter nedmontering Origo</a:t>
            </a:r>
          </a:p>
          <a:p>
            <a:pPr marL="228600" indent="-228600">
              <a:buAutoNum type="arabicPeriod"/>
            </a:pPr>
            <a:r>
              <a:rPr lang="sv-SE" dirty="0" smtClean="0"/>
              <a:t>Byggnation studenthuset</a:t>
            </a:r>
          </a:p>
          <a:p>
            <a:pPr marL="228600" indent="-228600">
              <a:buAutoNum type="arabicPeriod"/>
            </a:pPr>
            <a:r>
              <a:rPr lang="sv-SE" dirty="0" smtClean="0"/>
              <a:t>Anpassning Zenit</a:t>
            </a:r>
          </a:p>
          <a:p>
            <a:pPr marL="228600" indent="-228600">
              <a:buAutoNum type="arabicPeriod"/>
            </a:pPr>
            <a:r>
              <a:rPr lang="sv-SE" dirty="0" smtClean="0"/>
              <a:t>Andra etappen D-huset: </a:t>
            </a:r>
            <a:r>
              <a:rPr lang="sv-SE" dirty="0" err="1" smtClean="0"/>
              <a:t>LiU</a:t>
            </a:r>
            <a:r>
              <a:rPr lang="sv-SE" dirty="0" smtClean="0"/>
              <a:t>-it, KOM, FA + IR </a:t>
            </a:r>
          </a:p>
          <a:p>
            <a:pPr marL="228600" indent="-228600">
              <a:buAutoNum type="arabicPeriod"/>
            </a:pPr>
            <a:r>
              <a:rPr lang="sv-SE" dirty="0" smtClean="0"/>
              <a:t>När allt är klart har arean minskat med 6</a:t>
            </a:r>
            <a:r>
              <a:rPr lang="sv-SE" baseline="0" dirty="0" smtClean="0"/>
              <a:t> 500 kvm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43339-5AF4-B843-B0EA-F1A2EE4B055C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975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Projektet genererar många delprojekt avseende flera frågor.</a:t>
            </a:r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214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9269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926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706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032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032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03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Rektors pedagogiska språng från 2012, inom vilket projekt Campus </a:t>
            </a:r>
            <a:r>
              <a:rPr lang="sv-SE" dirty="0" err="1" smtClean="0"/>
              <a:t>LiU</a:t>
            </a:r>
            <a:r>
              <a:rPr lang="sv-SE" dirty="0" smtClean="0"/>
              <a:t> 2015 utgör en del </a:t>
            </a:r>
            <a:endParaRPr lang="sv-SE" dirty="0" smtClean="0"/>
          </a:p>
          <a:p>
            <a:r>
              <a:rPr lang="sv-SE" dirty="0" err="1" smtClean="0"/>
              <a:t>Rector</a:t>
            </a:r>
            <a:r>
              <a:rPr lang="sv-SE" dirty="0" err="1" smtClean="0"/>
              <a:t>´s</a:t>
            </a:r>
            <a:r>
              <a:rPr lang="sv-SE" dirty="0" smtClean="0"/>
              <a:t> </a:t>
            </a:r>
            <a:r>
              <a:rPr lang="sv-SE" dirty="0" err="1" smtClean="0"/>
              <a:t>pedagogical</a:t>
            </a:r>
            <a:r>
              <a:rPr lang="sv-SE" dirty="0" smtClean="0"/>
              <a:t> </a:t>
            </a:r>
            <a:r>
              <a:rPr lang="sv-SE" dirty="0" err="1" smtClean="0"/>
              <a:t>leap</a:t>
            </a:r>
            <a:r>
              <a:rPr lang="sv-SE" dirty="0" smtClean="0"/>
              <a:t> from 2012, </a:t>
            </a:r>
            <a:r>
              <a:rPr lang="sv-SE" dirty="0" err="1" smtClean="0"/>
              <a:t>within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project</a:t>
            </a:r>
            <a:r>
              <a:rPr lang="sv-SE" baseline="0" dirty="0" smtClean="0"/>
              <a:t> C L 15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part.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267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891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Rektors pedagogiska språng från 2012, inom vilket projekt Campus </a:t>
            </a:r>
            <a:r>
              <a:rPr lang="sv-SE" dirty="0" err="1" smtClean="0"/>
              <a:t>LiU</a:t>
            </a:r>
            <a:r>
              <a:rPr lang="sv-SE" dirty="0" smtClean="0"/>
              <a:t> 2015 utgör en del </a:t>
            </a:r>
            <a:endParaRPr lang="sv-SE" dirty="0" smtClean="0"/>
          </a:p>
          <a:p>
            <a:r>
              <a:rPr lang="sv-SE" dirty="0" err="1" smtClean="0"/>
              <a:t>Rector</a:t>
            </a:r>
            <a:r>
              <a:rPr lang="sv-SE" dirty="0" err="1" smtClean="0"/>
              <a:t>´s</a:t>
            </a:r>
            <a:r>
              <a:rPr lang="sv-SE" dirty="0" smtClean="0"/>
              <a:t> </a:t>
            </a:r>
            <a:r>
              <a:rPr lang="sv-SE" dirty="0" err="1" smtClean="0"/>
              <a:t>pedagogical</a:t>
            </a:r>
            <a:r>
              <a:rPr lang="sv-SE" dirty="0" smtClean="0"/>
              <a:t> </a:t>
            </a:r>
            <a:r>
              <a:rPr lang="sv-SE" dirty="0" err="1" smtClean="0"/>
              <a:t>leap</a:t>
            </a:r>
            <a:r>
              <a:rPr lang="sv-SE" dirty="0" smtClean="0"/>
              <a:t> from 2012, </a:t>
            </a:r>
            <a:r>
              <a:rPr lang="sv-SE" dirty="0" err="1" smtClean="0"/>
              <a:t>within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project</a:t>
            </a:r>
            <a:r>
              <a:rPr lang="sv-SE" baseline="0" dirty="0" smtClean="0"/>
              <a:t> C L 15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part.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267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Rektors pedagogiska språng från 2012, inom vilket projekt Campus </a:t>
            </a:r>
            <a:r>
              <a:rPr lang="sv-SE" dirty="0" err="1" smtClean="0"/>
              <a:t>LiU</a:t>
            </a:r>
            <a:r>
              <a:rPr lang="sv-SE" dirty="0" smtClean="0"/>
              <a:t> 2015 utgör en del </a:t>
            </a:r>
            <a:endParaRPr lang="sv-SE" dirty="0" smtClean="0"/>
          </a:p>
          <a:p>
            <a:r>
              <a:rPr lang="sv-SE" dirty="0" err="1" smtClean="0"/>
              <a:t>Rector</a:t>
            </a:r>
            <a:r>
              <a:rPr lang="sv-SE" dirty="0" err="1" smtClean="0"/>
              <a:t>´s</a:t>
            </a:r>
            <a:r>
              <a:rPr lang="sv-SE" dirty="0" smtClean="0"/>
              <a:t> </a:t>
            </a:r>
            <a:r>
              <a:rPr lang="sv-SE" dirty="0" err="1" smtClean="0"/>
              <a:t>pedagogical</a:t>
            </a:r>
            <a:r>
              <a:rPr lang="sv-SE" dirty="0" smtClean="0"/>
              <a:t> </a:t>
            </a:r>
            <a:r>
              <a:rPr lang="sv-SE" dirty="0" err="1" smtClean="0"/>
              <a:t>leap</a:t>
            </a:r>
            <a:r>
              <a:rPr lang="sv-SE" dirty="0" smtClean="0"/>
              <a:t> from 2012, </a:t>
            </a:r>
            <a:r>
              <a:rPr lang="sv-SE" dirty="0" err="1" smtClean="0"/>
              <a:t>within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project</a:t>
            </a:r>
            <a:r>
              <a:rPr lang="sv-SE" baseline="0" dirty="0" smtClean="0"/>
              <a:t> C L 15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part.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26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23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225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484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47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 Blå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Presentationens</a:t>
            </a:r>
            <a:br>
              <a:rPr lang="sv-SE" dirty="0" smtClean="0"/>
            </a:br>
            <a:r>
              <a:rPr lang="sv-SE" dirty="0" smtClean="0"/>
              <a:t>titel/rubrik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Underrubrik/namn på talare e.d.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6" y="6255786"/>
            <a:ext cx="1475136" cy="369724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>
          <a:xfrm>
            <a:off x="4137025" y="1844506"/>
            <a:ext cx="4286250" cy="3945398"/>
          </a:xfrm>
          <a:prstGeom prst="rect">
            <a:avLst/>
          </a:prstGeom>
        </p:spPr>
        <p:txBody>
          <a:bodyPr vert="horz"/>
          <a:lstStyle/>
          <a:p>
            <a:endParaRPr lang="sv-SE" dirty="0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46C47693-11F3-B24C-A8A7-DCC80EE02254}" type="datetime3">
              <a:rPr lang="en-US" smtClean="0"/>
              <a:t>18 november 2015</a:t>
            </a:fld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smtClean="0"/>
              <a:t>Titel/föreläsare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85076" y="1830357"/>
            <a:ext cx="3316211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73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6" y="6255786"/>
            <a:ext cx="1475136" cy="369724"/>
          </a:xfrm>
          <a:prstGeom prst="rect">
            <a:avLst/>
          </a:prstGeom>
        </p:spPr>
      </p:pic>
      <p:sp>
        <p:nvSpPr>
          <p:cNvPr id="29" name="Rubrik 3"/>
          <p:cNvSpPr>
            <a:spLocks noGrp="1"/>
          </p:cNvSpPr>
          <p:nvPr>
            <p:ph type="title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sz="quarter" idx="13"/>
          </p:nvPr>
        </p:nvSpPr>
        <p:spPr>
          <a:xfrm>
            <a:off x="685800" y="1905000"/>
            <a:ext cx="7737475" cy="392271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/>
            </a:lvl1pPr>
          </a:lstStyle>
          <a:p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7291A53C-9FAB-064C-83E8-B58E706FAEFB}" type="datetime3">
              <a:rPr lang="en-US" smtClean="0"/>
              <a:t>18 november 2015</a:t>
            </a:fld>
            <a:endParaRPr lang="sv-SE" dirty="0"/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smtClean="0"/>
              <a:t>Titel/föreläsare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434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 Blå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 smtClean="0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  <p:sp>
        <p:nvSpPr>
          <p:cNvPr id="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Text/namn på talare </a:t>
            </a:r>
          </a:p>
          <a:p>
            <a:r>
              <a:rPr lang="sv-SE" dirty="0" smtClean="0"/>
              <a:t>kontaktinformation e.d.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849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 Turkos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 smtClean="0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  <p:sp>
        <p:nvSpPr>
          <p:cNvPr id="7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Text/namn på talare </a:t>
            </a:r>
          </a:p>
          <a:p>
            <a:r>
              <a:rPr lang="sv-SE" dirty="0" smtClean="0"/>
              <a:t>kontaktinformation e.d.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 Grö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 smtClean="0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  <p:sp>
        <p:nvSpPr>
          <p:cNvPr id="7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Text/namn på talare </a:t>
            </a:r>
          </a:p>
          <a:p>
            <a:r>
              <a:rPr lang="sv-SE" dirty="0" smtClean="0"/>
              <a:t>kontaktinformation e.d.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808D3-0F2D-554A-A3A5-45C2D72A730E}" type="datetimeFigureOut">
              <a:rPr lang="sv-SE" smtClean="0"/>
              <a:t>15-11-18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8B1CB0-F42E-4F4C-8A1D-EB6E9FEB1006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377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Turkos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Presentationens</a:t>
            </a:r>
            <a:br>
              <a:rPr lang="sv-SE" dirty="0" smtClean="0"/>
            </a:br>
            <a:r>
              <a:rPr lang="sv-SE" dirty="0" smtClean="0"/>
              <a:t>titel/rubrik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Underrubrik/namn på talare e.d.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244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Grö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" y="5929764"/>
            <a:ext cx="2369737" cy="59558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Presentationens</a:t>
            </a:r>
            <a:br>
              <a:rPr lang="sv-SE" dirty="0" smtClean="0"/>
            </a:br>
            <a:r>
              <a:rPr lang="sv-SE" dirty="0" smtClean="0"/>
              <a:t>titel/rubrik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Underrubrik/namn på talare e.d.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66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34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lå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8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Turkos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Grö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6" y="6255786"/>
            <a:ext cx="1475136" cy="369724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241B163E-E7AC-2048-B9CB-1155EC6407B9}" type="datetime3">
              <a:rPr lang="en-US" smtClean="0"/>
              <a:t>18 november 2015</a:t>
            </a:fld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smtClean="0"/>
              <a:t>Titel/föreläsare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850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6" y="6255786"/>
            <a:ext cx="1475136" cy="369724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241B163E-E7AC-2048-B9CB-1155EC6407B9}" type="datetime3">
              <a:rPr lang="en-US" smtClean="0"/>
              <a:t>18 november 2015</a:t>
            </a:fld>
            <a:endParaRPr lang="sv-SE" dirty="0"/>
          </a:p>
        </p:txBody>
      </p:sp>
      <p:sp>
        <p:nvSpPr>
          <p:cNvPr id="18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1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 smtClean="0"/>
              <a:t>Titel/föreläsare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85076" y="1830357"/>
            <a:ext cx="7737587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75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60" r:id="rId9"/>
    <p:sldLayoutId id="2147483661" r:id="rId10"/>
    <p:sldLayoutId id="2147483663" r:id="rId11"/>
    <p:sldLayoutId id="2147483662" r:id="rId12"/>
    <p:sldLayoutId id="2147483666" r:id="rId13"/>
    <p:sldLayoutId id="2147483667" r:id="rId14"/>
    <p:sldLayoutId id="2147483674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sv-SE" dirty="0" smtClean="0"/>
              <a:t>Student house </a:t>
            </a:r>
            <a:r>
              <a:rPr lang="sv-SE" dirty="0" smtClean="0"/>
              <a:t>Valla </a:t>
            </a:r>
            <a:r>
              <a:rPr lang="sv-SE" dirty="0" smtClean="0"/>
              <a:t>NUAS </a:t>
            </a:r>
            <a:r>
              <a:rPr lang="sv-SE" sz="4900" dirty="0" smtClean="0"/>
              <a:t>November 19 2015 </a:t>
            </a:r>
            <a:endParaRPr lang="sv-SE" sz="4900" dirty="0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 smtClean="0"/>
              <a:t>Joakim </a:t>
            </a:r>
            <a:r>
              <a:rPr lang="sv-SE" dirty="0" err="1" smtClean="0"/>
              <a:t>Nejdeby</a:t>
            </a:r>
            <a:endParaRPr lang="sv-SE" dirty="0" smtClean="0"/>
          </a:p>
          <a:p>
            <a:r>
              <a:rPr lang="sv-SE" dirty="0" smtClean="0"/>
              <a:t>Karolina Ganhammar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6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9" y="316591"/>
            <a:ext cx="5583761" cy="3727304"/>
          </a:xfrm>
          <a:prstGeom prst="rect">
            <a:avLst/>
          </a:prstGeom>
        </p:spPr>
      </p:pic>
      <p:pic>
        <p:nvPicPr>
          <p:cNvPr id="12" name="Platshållare för bild 11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3578" r="13578"/>
          <a:stretch>
            <a:fillRect/>
          </a:stretch>
        </p:blipFill>
        <p:spPr>
          <a:xfrm>
            <a:off x="4137025" y="1798008"/>
            <a:ext cx="4583038" cy="421858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54169" y="4321818"/>
            <a:ext cx="35879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latin typeface="Georgia"/>
                <a:cs typeface="Georgia"/>
              </a:rPr>
              <a:t>A new and </a:t>
            </a:r>
            <a:r>
              <a:rPr lang="sv-SE" sz="2400" b="1" dirty="0" err="1" smtClean="0">
                <a:latin typeface="Georgia"/>
                <a:cs typeface="Georgia"/>
              </a:rPr>
              <a:t>visable</a:t>
            </a:r>
            <a:r>
              <a:rPr lang="sv-SE" sz="2400" b="1" dirty="0" smtClean="0">
                <a:latin typeface="Georgia"/>
                <a:cs typeface="Georgia"/>
              </a:rPr>
              <a:t> </a:t>
            </a:r>
            <a:r>
              <a:rPr lang="sv-SE" sz="2400" b="1" dirty="0" err="1" smtClean="0">
                <a:latin typeface="Georgia"/>
                <a:cs typeface="Georgia"/>
              </a:rPr>
              <a:t>entrance</a:t>
            </a:r>
            <a:r>
              <a:rPr lang="sv-SE" sz="2400" b="1" dirty="0" smtClean="0">
                <a:latin typeface="Georgia"/>
                <a:cs typeface="Georgia"/>
              </a:rPr>
              <a:t> </a:t>
            </a:r>
            <a:r>
              <a:rPr lang="sv-SE" sz="2400" b="1" dirty="0" err="1" smtClean="0">
                <a:latin typeface="Georgia"/>
                <a:cs typeface="Georgia"/>
              </a:rPr>
              <a:t>to</a:t>
            </a:r>
            <a:r>
              <a:rPr lang="sv-SE" sz="2400" b="1" dirty="0" smtClean="0">
                <a:latin typeface="Georgia"/>
                <a:cs typeface="Georgia"/>
              </a:rPr>
              <a:t> Campus </a:t>
            </a:r>
            <a:r>
              <a:rPr lang="sv-SE" sz="2400" b="1" dirty="0" smtClean="0">
                <a:latin typeface="Georgia"/>
                <a:cs typeface="Georgia"/>
              </a:rPr>
              <a:t>Valla</a:t>
            </a:r>
            <a:endParaRPr lang="sv-SE" sz="2400" b="1" dirty="0">
              <a:latin typeface="Georgia"/>
              <a:cs typeface="Georgia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5855459" y="394645"/>
            <a:ext cx="3188401" cy="1470599"/>
          </a:xfrm>
          <a:prstGeom prst="wedgeEllipseCallout">
            <a:avLst>
              <a:gd name="adj1" fmla="val -74117"/>
              <a:gd name="adj2" fmla="val 199346"/>
            </a:avLst>
          </a:prstGeom>
          <a:solidFill>
            <a:srgbClr val="00B9E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Collaboration</a:t>
            </a:r>
            <a:r>
              <a:rPr lang="sv-SE" dirty="0" smtClean="0"/>
              <a:t> </a:t>
            </a:r>
            <a:r>
              <a:rPr lang="sv-SE" dirty="0" err="1" smtClean="0"/>
              <a:t>hub</a:t>
            </a:r>
            <a:r>
              <a:rPr lang="sv-SE" dirty="0" smtClean="0"/>
              <a:t> </a:t>
            </a:r>
            <a:r>
              <a:rPr lang="sv-SE" dirty="0" smtClean="0"/>
              <a:t>house Zenit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26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685076" y="811532"/>
            <a:ext cx="3316211" cy="4066288"/>
          </a:xfrm>
        </p:spPr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A new </a:t>
            </a:r>
            <a:r>
              <a:rPr lang="sv-SE" b="1" dirty="0" smtClean="0"/>
              <a:t>city </a:t>
            </a:r>
            <a:r>
              <a:rPr lang="sv-SE" b="1" dirty="0" err="1" smtClean="0"/>
              <a:t>silhouett</a:t>
            </a:r>
            <a:r>
              <a:rPr lang="sv-SE" b="1" dirty="0" smtClean="0"/>
              <a:t> </a:t>
            </a:r>
            <a:r>
              <a:rPr lang="sv-SE" b="1" dirty="0" err="1" smtClean="0"/>
              <a:t>eminating</a:t>
            </a:r>
            <a:r>
              <a:rPr lang="sv-SE" b="1" dirty="0" smtClean="0"/>
              <a:t> from campus Valla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136" r="14136"/>
          <a:stretch>
            <a:fillRect/>
          </a:stretch>
        </p:blipFill>
        <p:spPr>
          <a:xfrm>
            <a:off x="4137025" y="799586"/>
            <a:ext cx="4286250" cy="3945398"/>
          </a:xfr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617984"/>
            <a:ext cx="9144000" cy="14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439"/>
            <a:ext cx="9144000" cy="550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4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9144000" cy="60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15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304800"/>
            <a:ext cx="9144000" cy="57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16</a:t>
            </a:fld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52400"/>
            <a:ext cx="9144000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17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400"/>
            <a:ext cx="9144000" cy="52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Library</a:t>
            </a:r>
            <a:r>
              <a:rPr lang="sv-SE" b="1" dirty="0" smtClean="0"/>
              <a:t> </a:t>
            </a:r>
            <a:r>
              <a:rPr lang="sv-SE" b="1" dirty="0" err="1" smtClean="0"/>
              <a:t>situated</a:t>
            </a:r>
            <a:r>
              <a:rPr lang="sv-SE" b="1" dirty="0" smtClean="0"/>
              <a:t> on </a:t>
            </a:r>
            <a:r>
              <a:rPr lang="sv-SE" b="1" dirty="0" err="1" smtClean="0"/>
              <a:t>several</a:t>
            </a:r>
            <a:r>
              <a:rPr lang="sv-SE" b="1" dirty="0" smtClean="0"/>
              <a:t> </a:t>
            </a:r>
            <a:r>
              <a:rPr lang="sv-SE" b="1" dirty="0" err="1" smtClean="0"/>
              <a:t>floors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Lots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study</a:t>
            </a:r>
            <a:r>
              <a:rPr lang="sv-SE" b="1" dirty="0" smtClean="0"/>
              <a:t> </a:t>
            </a:r>
            <a:r>
              <a:rPr lang="sv-SE" b="1" dirty="0" err="1" smtClean="0"/>
              <a:t>places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various</a:t>
            </a:r>
            <a:r>
              <a:rPr lang="sv-SE" b="1" dirty="0" smtClean="0"/>
              <a:t> </a:t>
            </a:r>
            <a:r>
              <a:rPr lang="sv-SE" b="1" dirty="0" smtClean="0"/>
              <a:t>kinds 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18</a:t>
            </a:fld>
            <a:endParaRPr lang="sv-SE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100" r="12100"/>
          <a:stretch>
            <a:fillRect/>
          </a:stretch>
        </p:blipFill>
        <p:spPr>
          <a:xfrm>
            <a:off x="4137025" y="2060406"/>
            <a:ext cx="4286250" cy="394539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37" y="3838760"/>
            <a:ext cx="3092450" cy="205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Learning </a:t>
            </a:r>
            <a:r>
              <a:rPr lang="sv-SE" b="1" dirty="0" err="1" smtClean="0"/>
              <a:t>environments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various</a:t>
            </a:r>
            <a:r>
              <a:rPr lang="sv-SE" b="1" dirty="0" smtClean="0"/>
              <a:t> </a:t>
            </a:r>
            <a:r>
              <a:rPr lang="sv-SE" b="1" dirty="0" err="1" smtClean="0"/>
              <a:t>size</a:t>
            </a:r>
            <a:r>
              <a:rPr lang="sv-SE" b="1" dirty="0" smtClean="0"/>
              <a:t> – </a:t>
            </a:r>
            <a:r>
              <a:rPr lang="sv-SE" b="1" dirty="0" err="1" smtClean="0"/>
              <a:t>fitted</a:t>
            </a:r>
            <a:r>
              <a:rPr lang="sv-SE" b="1" dirty="0" smtClean="0"/>
              <a:t> for the </a:t>
            </a:r>
            <a:r>
              <a:rPr lang="sv-SE" b="1" dirty="0" err="1" smtClean="0"/>
              <a:t>technology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tomorrow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19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903" r="16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54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Linköping University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Campus and </a:t>
            </a:r>
            <a:r>
              <a:rPr lang="sv-SE" b="1" dirty="0" err="1" smtClean="0"/>
              <a:t>programme</a:t>
            </a:r>
            <a:r>
              <a:rPr lang="sv-SE" b="1" dirty="0" smtClean="0"/>
              <a:t> </a:t>
            </a:r>
            <a:r>
              <a:rPr lang="sv-SE" b="1" dirty="0" err="1" smtClean="0"/>
              <a:t>based</a:t>
            </a:r>
            <a:r>
              <a:rPr lang="sv-SE" b="1" dirty="0" smtClean="0"/>
              <a:t> </a:t>
            </a:r>
            <a:r>
              <a:rPr lang="sv-SE" b="1" dirty="0" err="1" smtClean="0"/>
              <a:t>university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27 000 students, 4100 </a:t>
            </a:r>
            <a:r>
              <a:rPr lang="sv-SE" b="1" dirty="0" err="1" smtClean="0"/>
              <a:t>faculty</a:t>
            </a:r>
            <a:r>
              <a:rPr lang="sv-SE" b="1" dirty="0" smtClean="0"/>
              <a:t>/</a:t>
            </a:r>
            <a:r>
              <a:rPr lang="sv-SE" b="1" dirty="0" err="1" smtClean="0"/>
              <a:t>staff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4 </a:t>
            </a:r>
            <a:r>
              <a:rPr lang="sv-SE" b="1" dirty="0" err="1" smtClean="0"/>
              <a:t>campuses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2108200"/>
            <a:ext cx="2032000" cy="14224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2120900"/>
            <a:ext cx="2032000" cy="14097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3708400"/>
            <a:ext cx="2032000" cy="13462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907" y="3708400"/>
            <a:ext cx="2028137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9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Lounge, </a:t>
            </a:r>
            <a:r>
              <a:rPr lang="sv-SE" b="1" dirty="0" err="1" smtClean="0"/>
              <a:t>coffee</a:t>
            </a:r>
            <a:r>
              <a:rPr lang="sv-SE" b="1" dirty="0" smtClean="0"/>
              <a:t>-area </a:t>
            </a:r>
            <a:r>
              <a:rPr lang="sv-SE" b="1" dirty="0" err="1" smtClean="0"/>
              <a:t>etc</a:t>
            </a:r>
            <a:r>
              <a:rPr lang="sv-SE" b="1" dirty="0" smtClean="0"/>
              <a:t> on the </a:t>
            </a:r>
            <a:r>
              <a:rPr lang="sv-SE" b="1" dirty="0" err="1" smtClean="0"/>
              <a:t>top</a:t>
            </a:r>
            <a:r>
              <a:rPr lang="sv-SE" b="1" dirty="0"/>
              <a:t> </a:t>
            </a:r>
            <a:r>
              <a:rPr lang="sv-SE" b="1" dirty="0" err="1" smtClean="0"/>
              <a:t>floor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Only</a:t>
            </a:r>
            <a:r>
              <a:rPr lang="sv-SE" b="1" dirty="0" smtClean="0"/>
              <a:t> </a:t>
            </a:r>
            <a:r>
              <a:rPr lang="sv-SE" b="1" dirty="0" err="1" smtClean="0"/>
              <a:t>open</a:t>
            </a:r>
            <a:r>
              <a:rPr lang="sv-SE" b="1" dirty="0" smtClean="0"/>
              <a:t> </a:t>
            </a:r>
            <a:r>
              <a:rPr lang="sv-SE" b="1" dirty="0" err="1" smtClean="0"/>
              <a:t>workspaces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Roof</a:t>
            </a:r>
            <a:r>
              <a:rPr lang="sv-SE" b="1" dirty="0" smtClean="0"/>
              <a:t> </a:t>
            </a:r>
            <a:r>
              <a:rPr lang="sv-SE" b="1" dirty="0" err="1" smtClean="0"/>
              <a:t>terrace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993" r="14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110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Suistainability</a:t>
            </a:r>
            <a:r>
              <a:rPr lang="sv-SE" b="1" dirty="0" smtClean="0"/>
              <a:t> in all </a:t>
            </a:r>
            <a:r>
              <a:rPr lang="sv-SE" b="1" dirty="0" err="1" smtClean="0"/>
              <a:t>aspects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Recycling materials from Origo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21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156" b="3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76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torgyta-bil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952141"/>
            <a:ext cx="7676444" cy="49657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885387" y="183443"/>
            <a:ext cx="551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/>
              <a:t>Plan </a:t>
            </a:r>
            <a:endParaRPr lang="sv-SE" sz="2400" dirty="0"/>
          </a:p>
        </p:txBody>
      </p:sp>
      <p:sp>
        <p:nvSpPr>
          <p:cNvPr id="5" name="textruta 4"/>
          <p:cNvSpPr txBox="1"/>
          <p:nvPr/>
        </p:nvSpPr>
        <p:spPr>
          <a:xfrm>
            <a:off x="3060700" y="3327400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June 2017 – May 2019</a:t>
            </a:r>
            <a:endParaRPr lang="sv-SE" b="1" dirty="0"/>
          </a:p>
        </p:txBody>
      </p:sp>
      <p:sp>
        <p:nvSpPr>
          <p:cNvPr id="6" name="textruta 5"/>
          <p:cNvSpPr txBox="1"/>
          <p:nvPr/>
        </p:nvSpPr>
        <p:spPr>
          <a:xfrm>
            <a:off x="1193800" y="45593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Etapp 1:  </a:t>
            </a:r>
            <a:r>
              <a:rPr lang="sv-SE" b="1" dirty="0" err="1" smtClean="0"/>
              <a:t>January</a:t>
            </a:r>
            <a:r>
              <a:rPr lang="sv-SE" b="1" dirty="0" smtClean="0"/>
              <a:t> 2016 – </a:t>
            </a:r>
            <a:r>
              <a:rPr lang="sv-SE" b="1" dirty="0" err="1" smtClean="0"/>
              <a:t>February</a:t>
            </a:r>
            <a:r>
              <a:rPr lang="sv-SE" b="1" dirty="0" smtClean="0"/>
              <a:t> 2017</a:t>
            </a:r>
            <a:endParaRPr lang="sv-SE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216400" y="2755900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Demolishing</a:t>
            </a:r>
            <a:r>
              <a:rPr lang="sv-SE" b="1" dirty="0" smtClean="0"/>
              <a:t> </a:t>
            </a:r>
            <a:r>
              <a:rPr lang="sv-SE" b="1" dirty="0" smtClean="0"/>
              <a:t>Origo</a:t>
            </a:r>
          </a:p>
          <a:p>
            <a:r>
              <a:rPr lang="sv-SE" b="1" dirty="0" err="1" smtClean="0"/>
              <a:t>March</a:t>
            </a:r>
            <a:r>
              <a:rPr lang="sv-SE" b="1" dirty="0" smtClean="0"/>
              <a:t> 2017 – May 2017</a:t>
            </a:r>
            <a:endParaRPr lang="sv-SE" b="1" dirty="0" smtClean="0"/>
          </a:p>
        </p:txBody>
      </p:sp>
      <p:sp>
        <p:nvSpPr>
          <p:cNvPr id="8" name="textruta 7"/>
          <p:cNvSpPr txBox="1"/>
          <p:nvPr/>
        </p:nvSpPr>
        <p:spPr>
          <a:xfrm>
            <a:off x="215900" y="2571234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January</a:t>
            </a:r>
            <a:r>
              <a:rPr lang="sv-SE" b="1" dirty="0" smtClean="0"/>
              <a:t> 2019 </a:t>
            </a:r>
            <a:r>
              <a:rPr lang="sv-SE" b="1" dirty="0" smtClean="0"/>
              <a:t>–</a:t>
            </a:r>
          </a:p>
          <a:p>
            <a:r>
              <a:rPr lang="sv-SE" b="1" dirty="0" err="1" smtClean="0"/>
              <a:t>October</a:t>
            </a:r>
            <a:r>
              <a:rPr lang="sv-SE" b="1" dirty="0" smtClean="0"/>
              <a:t> </a:t>
            </a:r>
            <a:r>
              <a:rPr lang="sv-SE" b="1" dirty="0" smtClean="0"/>
              <a:t>2019</a:t>
            </a:r>
            <a:endParaRPr lang="sv-SE" b="1" dirty="0"/>
          </a:p>
        </p:txBody>
      </p:sp>
      <p:sp>
        <p:nvSpPr>
          <p:cNvPr id="9" name="textruta 8"/>
          <p:cNvSpPr txBox="1"/>
          <p:nvPr/>
        </p:nvSpPr>
        <p:spPr>
          <a:xfrm>
            <a:off x="1193800" y="5410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Etapp 2:  </a:t>
            </a:r>
            <a:r>
              <a:rPr lang="sv-SE" b="1" dirty="0" smtClean="0"/>
              <a:t>August 2019 </a:t>
            </a:r>
            <a:r>
              <a:rPr lang="sv-SE" b="1" dirty="0" smtClean="0"/>
              <a:t>– </a:t>
            </a:r>
            <a:r>
              <a:rPr lang="sv-SE" b="1" dirty="0" err="1" smtClean="0"/>
              <a:t>March</a:t>
            </a:r>
            <a:r>
              <a:rPr lang="sv-SE" b="1" dirty="0" smtClean="0"/>
              <a:t> 2020</a:t>
            </a:r>
            <a:endParaRPr lang="sv-SE" b="1" dirty="0"/>
          </a:p>
        </p:txBody>
      </p:sp>
      <p:sp>
        <p:nvSpPr>
          <p:cNvPr id="10" name="textruta 9"/>
          <p:cNvSpPr txBox="1"/>
          <p:nvPr/>
        </p:nvSpPr>
        <p:spPr>
          <a:xfrm>
            <a:off x="674512" y="6210300"/>
            <a:ext cx="453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Decreased</a:t>
            </a:r>
            <a:r>
              <a:rPr lang="sv-SE" dirty="0" smtClean="0"/>
              <a:t> Area at </a:t>
            </a:r>
            <a:r>
              <a:rPr lang="sv-SE" dirty="0" smtClean="0"/>
              <a:t>Campus Valla: 6 500 kvm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125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New </a:t>
            </a:r>
            <a:r>
              <a:rPr lang="sv-SE" b="1" dirty="0" err="1" smtClean="0"/>
              <a:t>booking</a:t>
            </a:r>
            <a:r>
              <a:rPr lang="sv-SE" b="1" dirty="0" smtClean="0"/>
              <a:t> system</a:t>
            </a:r>
            <a:endParaRPr lang="sv-SE" b="1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23</a:t>
            </a:fld>
            <a:endParaRPr lang="sv-SE" dirty="0"/>
          </a:p>
        </p:txBody>
      </p:sp>
      <p:pic>
        <p:nvPicPr>
          <p:cNvPr id="3" name="Platshållare för bild 2" descr="IMG_0181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5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939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Digital reception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24</a:t>
            </a:fld>
            <a:endParaRPr lang="sv-SE" dirty="0"/>
          </a:p>
        </p:txBody>
      </p:sp>
      <p:pic>
        <p:nvPicPr>
          <p:cNvPr id="4" name="Platshållare för bild 3" descr="Lync 2013 for windows phone 8.pn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2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76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437394" y="417956"/>
            <a:ext cx="3316211" cy="4066288"/>
          </a:xfrm>
        </p:spPr>
        <p:txBody>
          <a:bodyPr/>
          <a:lstStyle/>
          <a:p>
            <a:pPr marL="0" indent="0">
              <a:buNone/>
            </a:pPr>
            <a:r>
              <a:rPr lang="sv-SE" b="1" dirty="0" err="1" smtClean="0"/>
              <a:t>Single</a:t>
            </a:r>
            <a:r>
              <a:rPr lang="sv-SE" b="1" dirty="0" smtClean="0"/>
              <a:t> </a:t>
            </a:r>
            <a:r>
              <a:rPr lang="sv-SE" b="1" dirty="0" err="1" smtClean="0"/>
              <a:t>point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contact</a:t>
            </a:r>
            <a:r>
              <a:rPr lang="sv-SE" b="1" dirty="0" smtClean="0"/>
              <a:t>:</a:t>
            </a:r>
          </a:p>
          <a:p>
            <a:pPr marL="0" indent="0">
              <a:buNone/>
            </a:pPr>
            <a:r>
              <a:rPr lang="sv-SE" b="1" dirty="0" smtClean="0"/>
              <a:t>XRM</a:t>
            </a:r>
            <a:endParaRPr lang="sv-SE" b="1" dirty="0" smtClean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25</a:t>
            </a:fld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955800"/>
            <a:ext cx="9131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Active </a:t>
            </a:r>
            <a:r>
              <a:rPr lang="sv-SE" b="1" dirty="0" err="1" smtClean="0"/>
              <a:t>learning</a:t>
            </a:r>
            <a:r>
              <a:rPr lang="sv-SE" b="1" dirty="0" smtClean="0"/>
              <a:t> </a:t>
            </a:r>
            <a:r>
              <a:rPr lang="sv-SE" b="1" dirty="0" err="1" smtClean="0"/>
              <a:t>spaces</a:t>
            </a:r>
            <a:r>
              <a:rPr lang="sv-SE" b="1" dirty="0" smtClean="0"/>
              <a:t> </a:t>
            </a:r>
            <a:endParaRPr lang="sv-SE" b="1" dirty="0" smtClean="0"/>
          </a:p>
        </p:txBody>
      </p:sp>
      <p:pic>
        <p:nvPicPr>
          <p:cNvPr id="17" name="Platshållare för bild 1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313" r="6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68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242354" y="1269849"/>
            <a:ext cx="3758934" cy="4626796"/>
          </a:xfrm>
        </p:spPr>
        <p:txBody>
          <a:bodyPr/>
          <a:lstStyle/>
          <a:p>
            <a:pPr marL="0" indent="0">
              <a:buNone/>
            </a:pPr>
            <a:r>
              <a:rPr lang="sv-SE" b="1" dirty="0" err="1" smtClean="0"/>
              <a:t>Supportive</a:t>
            </a:r>
            <a:r>
              <a:rPr lang="sv-SE" b="1" dirty="0" smtClean="0"/>
              <a:t> student </a:t>
            </a:r>
            <a:r>
              <a:rPr lang="sv-SE" b="1" dirty="0" err="1" smtClean="0"/>
              <a:t>spaces</a:t>
            </a:r>
            <a:r>
              <a:rPr lang="sv-SE" b="1" dirty="0" smtClean="0"/>
              <a:t>:</a:t>
            </a:r>
            <a:endParaRPr lang="sv-SE" b="1" dirty="0" smtClean="0"/>
          </a:p>
          <a:p>
            <a:pPr marL="0" indent="0">
              <a:buNone/>
            </a:pPr>
            <a:r>
              <a:rPr lang="sv-SE" dirty="0" smtClean="0"/>
              <a:t>     	</a:t>
            </a:r>
            <a:r>
              <a:rPr lang="sv-SE" dirty="0" err="1" smtClean="0"/>
              <a:t>study</a:t>
            </a:r>
            <a:r>
              <a:rPr lang="sv-SE" dirty="0" smtClean="0"/>
              <a:t> </a:t>
            </a:r>
            <a:r>
              <a:rPr lang="sv-SE" dirty="0" err="1" smtClean="0"/>
              <a:t>places</a:t>
            </a:r>
            <a:r>
              <a:rPr lang="sv-SE" dirty="0" smtClean="0"/>
              <a:t>          	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student caf</a:t>
            </a:r>
            <a:r>
              <a:rPr lang="sv-SE" dirty="0" smtClean="0"/>
              <a:t>é</a:t>
            </a:r>
            <a:r>
              <a:rPr lang="sv-SE" dirty="0" smtClean="0"/>
              <a:t>	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the </a:t>
            </a:r>
            <a:r>
              <a:rPr lang="sv-SE" dirty="0" err="1" smtClean="0"/>
              <a:t>main</a:t>
            </a:r>
            <a:r>
              <a:rPr lang="sv-SE" dirty="0" smtClean="0"/>
              <a:t> </a:t>
            </a:r>
            <a:r>
              <a:rPr lang="sv-SE" dirty="0" err="1" smtClean="0"/>
              <a:t>stair</a:t>
            </a:r>
            <a:endParaRPr lang="sv-SE" dirty="0" smtClean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25" y="1844506"/>
            <a:ext cx="4297828" cy="28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3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28</a:t>
            </a:fld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82065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4610100" y="3987800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latin typeface="Georgia"/>
                <a:cs typeface="Georgia"/>
              </a:rPr>
              <a:t>Using</a:t>
            </a:r>
            <a:r>
              <a:rPr lang="sv-SE" sz="2400" dirty="0" smtClean="0">
                <a:latin typeface="Georgia"/>
                <a:cs typeface="Georgia"/>
              </a:rPr>
              <a:t> all </a:t>
            </a:r>
            <a:r>
              <a:rPr lang="sv-SE" sz="2400" dirty="0" err="1" smtClean="0">
                <a:latin typeface="Georgia"/>
                <a:cs typeface="Georgia"/>
              </a:rPr>
              <a:t>spaces</a:t>
            </a:r>
            <a:r>
              <a:rPr lang="sv-SE" sz="2400" dirty="0" smtClean="0">
                <a:latin typeface="Georgia"/>
                <a:cs typeface="Georgia"/>
              </a:rPr>
              <a:t> for information</a:t>
            </a:r>
            <a:endParaRPr lang="sv-SE" sz="24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24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29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960" y="1917700"/>
            <a:ext cx="6007740" cy="396694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52400"/>
            <a:ext cx="4229100" cy="2819400"/>
          </a:xfrm>
          <a:prstGeom prst="rect">
            <a:avLst/>
          </a:prstGeom>
        </p:spPr>
      </p:pic>
      <p:sp>
        <p:nvSpPr>
          <p:cNvPr id="8" name="Hjärta 7"/>
          <p:cNvSpPr/>
          <p:nvPr/>
        </p:nvSpPr>
        <p:spPr>
          <a:xfrm>
            <a:off x="3683000" y="1701800"/>
            <a:ext cx="1701800" cy="1524000"/>
          </a:xfrm>
          <a:prstGeom prst="heart">
            <a:avLst/>
          </a:prstGeom>
          <a:solidFill>
            <a:srgbClr val="00B9E7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21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685076" y="799951"/>
            <a:ext cx="3316211" cy="4066288"/>
          </a:xfrm>
        </p:spPr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New </a:t>
            </a:r>
            <a:r>
              <a:rPr lang="sv-SE" b="1" dirty="0" err="1" smtClean="0"/>
              <a:t>buidings</a:t>
            </a:r>
            <a:r>
              <a:rPr lang="sv-SE" b="1" dirty="0" smtClean="0"/>
              <a:t> at Campus US and Campus Norrköping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Besides</a:t>
            </a:r>
            <a:r>
              <a:rPr lang="sv-SE" b="1" dirty="0" smtClean="0"/>
              <a:t> Student house at Campus Valla</a:t>
            </a:r>
          </a:p>
          <a:p>
            <a:pPr>
              <a:buFontTx/>
              <a:buChar char="•"/>
            </a:pPr>
            <a:r>
              <a:rPr lang="sv-SE" b="1" dirty="0" err="1" smtClean="0"/>
              <a:t>Vallastaden</a:t>
            </a:r>
            <a:r>
              <a:rPr lang="sv-SE" b="1" dirty="0" smtClean="0"/>
              <a:t> – new city division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799951"/>
            <a:ext cx="3276600" cy="206080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3200920"/>
            <a:ext cx="4025900" cy="16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smtClean="0"/>
              <a:t>Student house </a:t>
            </a:r>
            <a:r>
              <a:rPr lang="sv-SE" dirty="0" smtClean="0"/>
              <a:t>Valla </a:t>
            </a:r>
            <a:endParaRPr lang="sv-SE" dirty="0" smtClean="0"/>
          </a:p>
          <a:p>
            <a:r>
              <a:rPr lang="sv-SE" dirty="0" smtClean="0"/>
              <a:t>NUAS November 18 2015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721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47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7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Rector´</a:t>
            </a:r>
            <a:r>
              <a:rPr lang="sv-SE" dirty="0" err="1" smtClean="0"/>
              <a:t>s</a:t>
            </a:r>
            <a:r>
              <a:rPr lang="sv-SE" dirty="0" smtClean="0"/>
              <a:t>  </a:t>
            </a:r>
            <a:r>
              <a:rPr lang="sv-SE" dirty="0" err="1" smtClean="0"/>
              <a:t>pedagogical</a:t>
            </a:r>
            <a:r>
              <a:rPr lang="sv-SE" dirty="0" smtClean="0"/>
              <a:t> </a:t>
            </a:r>
            <a:r>
              <a:rPr lang="sv-SE" dirty="0" err="1" smtClean="0"/>
              <a:t>leap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Quality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/>
              <a:t>e</a:t>
            </a:r>
            <a:r>
              <a:rPr lang="sv-SE" b="1" dirty="0" err="1" smtClean="0"/>
              <a:t>ducation</a:t>
            </a:r>
            <a:r>
              <a:rPr lang="sv-SE" b="1" dirty="0" smtClean="0"/>
              <a:t> </a:t>
            </a:r>
          </a:p>
          <a:p>
            <a:pPr>
              <a:buFontTx/>
              <a:buChar char="•"/>
            </a:pPr>
            <a:r>
              <a:rPr lang="sv-SE" b="1" dirty="0" smtClean="0"/>
              <a:t>New </a:t>
            </a:r>
            <a:r>
              <a:rPr lang="sv-SE" b="1" dirty="0" err="1" smtClean="0"/>
              <a:t>types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learning</a:t>
            </a:r>
            <a:r>
              <a:rPr lang="sv-SE" b="1" dirty="0" smtClean="0"/>
              <a:t> </a:t>
            </a:r>
            <a:r>
              <a:rPr lang="sv-SE" b="1" dirty="0" err="1" smtClean="0"/>
              <a:t>platforms</a:t>
            </a:r>
            <a:r>
              <a:rPr lang="sv-SE" b="1" dirty="0" smtClean="0"/>
              <a:t> </a:t>
            </a:r>
            <a:r>
              <a:rPr lang="sv-SE" b="1" dirty="0" smtClean="0"/>
              <a:t>and ICT</a:t>
            </a:r>
          </a:p>
          <a:p>
            <a:pPr>
              <a:buFontTx/>
              <a:buChar char="•"/>
            </a:pPr>
            <a:r>
              <a:rPr lang="sv-SE" b="1" dirty="0" err="1" smtClean="0"/>
              <a:t>Study</a:t>
            </a:r>
            <a:r>
              <a:rPr lang="sv-SE" b="1" dirty="0" smtClean="0"/>
              <a:t> </a:t>
            </a:r>
            <a:r>
              <a:rPr lang="sv-SE" b="1" dirty="0" err="1" smtClean="0"/>
              <a:t>environments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164" b="17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596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Student </a:t>
            </a:r>
            <a:r>
              <a:rPr lang="sv-SE" dirty="0" err="1" smtClean="0"/>
              <a:t>Questionary</a:t>
            </a:r>
            <a:r>
              <a:rPr lang="sv-SE" dirty="0" smtClean="0"/>
              <a:t>  2012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Large</a:t>
            </a:r>
            <a:r>
              <a:rPr lang="sv-SE" b="1" dirty="0" smtClean="0"/>
              <a:t> lack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study</a:t>
            </a:r>
            <a:r>
              <a:rPr lang="sv-SE" b="1" dirty="0" smtClean="0"/>
              <a:t> </a:t>
            </a:r>
            <a:r>
              <a:rPr lang="sv-SE" b="1" dirty="0" err="1" smtClean="0"/>
              <a:t>places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Poor</a:t>
            </a:r>
            <a:r>
              <a:rPr lang="sv-SE" b="1" dirty="0" smtClean="0"/>
              <a:t> </a:t>
            </a:r>
            <a:r>
              <a:rPr lang="sv-SE" b="1" dirty="0" err="1" smtClean="0"/>
              <a:t>quality</a:t>
            </a:r>
            <a:r>
              <a:rPr lang="sv-SE" b="1" dirty="0" smtClean="0"/>
              <a:t> restaurants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Ugly</a:t>
            </a:r>
            <a:r>
              <a:rPr lang="sv-SE" b="1" dirty="0" smtClean="0"/>
              <a:t> </a:t>
            </a:r>
            <a:r>
              <a:rPr lang="sv-SE" b="1" dirty="0" err="1" smtClean="0"/>
              <a:t>buildings</a:t>
            </a:r>
            <a:r>
              <a:rPr lang="sv-SE" b="1" dirty="0" smtClean="0"/>
              <a:t> and </a:t>
            </a:r>
            <a:r>
              <a:rPr lang="sv-SE" b="1" dirty="0" smtClean="0"/>
              <a:t>less </a:t>
            </a:r>
            <a:r>
              <a:rPr lang="sv-SE" b="1" dirty="0" err="1" smtClean="0"/>
              <a:t>attractive</a:t>
            </a:r>
            <a:r>
              <a:rPr lang="sv-SE" b="1" dirty="0" smtClean="0"/>
              <a:t> </a:t>
            </a:r>
            <a:r>
              <a:rPr lang="sv-SE" b="1" dirty="0" err="1" smtClean="0"/>
              <a:t>environments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710" r="13710"/>
          <a:stretch>
            <a:fillRect/>
          </a:stretch>
        </p:blipFill>
        <p:spPr>
          <a:xfrm>
            <a:off x="4569866" y="2384256"/>
            <a:ext cx="3946178" cy="3632369"/>
          </a:xfrm>
        </p:spPr>
      </p:pic>
      <p:sp>
        <p:nvSpPr>
          <p:cNvPr id="6" name="Rundad rektangulär 5"/>
          <p:cNvSpPr/>
          <p:nvPr/>
        </p:nvSpPr>
        <p:spPr>
          <a:xfrm>
            <a:off x="3724275" y="1635124"/>
            <a:ext cx="3184525" cy="1127125"/>
          </a:xfrm>
          <a:prstGeom prst="wedgeRoundRectCallout">
            <a:avLst/>
          </a:prstGeom>
          <a:solidFill>
            <a:srgbClr val="00B9E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tempt</a:t>
            </a:r>
            <a:r>
              <a:rPr lang="sv-SE" dirty="0" smtClean="0"/>
              <a:t> </a:t>
            </a:r>
            <a:r>
              <a:rPr lang="sv-SE" dirty="0" err="1" smtClean="0"/>
              <a:t>us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Norrköping, </a:t>
            </a:r>
            <a:r>
              <a:rPr lang="sv-SE" dirty="0" err="1" smtClean="0"/>
              <a:t>but</a:t>
            </a:r>
            <a:r>
              <a:rPr lang="sv-SE" dirty="0" smtClean="0"/>
              <a:t> the C-</a:t>
            </a:r>
            <a:r>
              <a:rPr lang="sv-SE" dirty="0" err="1" smtClean="0"/>
              <a:t>building</a:t>
            </a:r>
            <a:r>
              <a:rPr lang="sv-SE" dirty="0" smtClean="0"/>
              <a:t> is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smtClean="0"/>
              <a:t>get!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802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Earlier</a:t>
            </a:r>
            <a:r>
              <a:rPr lang="sv-SE" dirty="0" smtClean="0"/>
              <a:t> </a:t>
            </a:r>
            <a:r>
              <a:rPr lang="sv-SE" dirty="0" err="1" smtClean="0"/>
              <a:t>investigastions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smtClean="0"/>
              <a:t>C-</a:t>
            </a:r>
            <a:r>
              <a:rPr lang="sv-SE" b="1" dirty="0" err="1" smtClean="0"/>
              <a:t>building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Central  administration – </a:t>
            </a:r>
            <a:r>
              <a:rPr lang="sv-SE" b="1" dirty="0" err="1" smtClean="0"/>
              <a:t>how</a:t>
            </a:r>
            <a:r>
              <a:rPr lang="sv-SE" b="1" dirty="0" smtClean="0"/>
              <a:t>?</a:t>
            </a:r>
          </a:p>
          <a:p>
            <a:pPr>
              <a:buFontTx/>
              <a:buChar char="•"/>
            </a:pPr>
            <a:r>
              <a:rPr lang="sv-SE" b="1" dirty="0" smtClean="0"/>
              <a:t>Central  student service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r="944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55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Projekt Campus </a:t>
            </a:r>
            <a:r>
              <a:rPr lang="sv-SE" dirty="0" err="1" smtClean="0"/>
              <a:t>LiU</a:t>
            </a:r>
            <a:r>
              <a:rPr lang="sv-SE" dirty="0" smtClean="0"/>
              <a:t> 2015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Organization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Students </a:t>
            </a:r>
            <a:r>
              <a:rPr lang="sv-SE" b="1" dirty="0" err="1" smtClean="0"/>
              <a:t>participating</a:t>
            </a:r>
            <a:r>
              <a:rPr lang="sv-SE" b="1" dirty="0" smtClean="0"/>
              <a:t> in all </a:t>
            </a:r>
            <a:r>
              <a:rPr lang="sv-SE" b="1" dirty="0" err="1" smtClean="0"/>
              <a:t>aspects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Short term and long term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2" name="Platshållare för bild 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783" r="13783"/>
          <a:stretch>
            <a:fillRect/>
          </a:stretch>
        </p:blipFill>
        <p:spPr/>
      </p:pic>
      <p:sp>
        <p:nvSpPr>
          <p:cNvPr id="3" name="Rundad rektangulär 2"/>
          <p:cNvSpPr/>
          <p:nvPr/>
        </p:nvSpPr>
        <p:spPr>
          <a:xfrm>
            <a:off x="5816507" y="999225"/>
            <a:ext cx="2699537" cy="1122654"/>
          </a:xfrm>
          <a:prstGeom prst="wedgeRoundRectCallout">
            <a:avLst/>
          </a:prstGeom>
          <a:solidFill>
            <a:srgbClr val="00B9E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C</a:t>
            </a:r>
            <a:r>
              <a:rPr lang="sv-SE" dirty="0" smtClean="0"/>
              <a:t>-</a:t>
            </a:r>
            <a:r>
              <a:rPr lang="sv-SE" dirty="0" err="1" smtClean="0"/>
              <a:t>building</a:t>
            </a:r>
            <a:r>
              <a:rPr lang="sv-SE" dirty="0" smtClean="0"/>
              <a:t> </a:t>
            </a:r>
            <a:r>
              <a:rPr lang="sv-SE" dirty="0" err="1" smtClean="0"/>
              <a:t>used</a:t>
            </a:r>
            <a:r>
              <a:rPr lang="sv-SE" dirty="0" smtClean="0"/>
              <a:t> </a:t>
            </a:r>
            <a:r>
              <a:rPr lang="sv-SE" dirty="0" smtClean="0"/>
              <a:t>for tests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575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sv-SE" b="1" dirty="0" err="1" smtClean="0"/>
              <a:t>Single</a:t>
            </a:r>
            <a:r>
              <a:rPr lang="sv-SE" b="1" dirty="0" smtClean="0"/>
              <a:t> </a:t>
            </a:r>
            <a:r>
              <a:rPr lang="sv-SE" b="1" dirty="0" err="1" smtClean="0"/>
              <a:t>point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contact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smtClean="0"/>
              <a:t>Central administration in the former </a:t>
            </a:r>
            <a:r>
              <a:rPr lang="sv-SE" b="1" dirty="0" err="1" smtClean="0"/>
              <a:t>library</a:t>
            </a:r>
            <a:endParaRPr lang="sv-SE" b="1" dirty="0" smtClean="0"/>
          </a:p>
          <a:p>
            <a:pPr>
              <a:buFontTx/>
              <a:buChar char="•"/>
            </a:pPr>
            <a:r>
              <a:rPr lang="sv-SE" b="1" dirty="0" err="1" smtClean="0"/>
              <a:t>Collaboration</a:t>
            </a:r>
            <a:r>
              <a:rPr lang="sv-SE" b="1" dirty="0" smtClean="0"/>
              <a:t> </a:t>
            </a:r>
            <a:r>
              <a:rPr lang="sv-SE" b="1" dirty="0" smtClean="0"/>
              <a:t>on </a:t>
            </a:r>
            <a:r>
              <a:rPr lang="sv-SE" b="1" dirty="0" smtClean="0"/>
              <a:t>campus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12" name="Platshållare för bild 1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578" r="135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Studenthouse Valla – </a:t>
            </a:r>
            <a:r>
              <a:rPr lang="sv-SE" dirty="0" err="1" smtClean="0"/>
              <a:t>replacing</a:t>
            </a:r>
            <a:r>
              <a:rPr lang="sv-SE" dirty="0" smtClean="0"/>
              <a:t> Origo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512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IU Färger 3">
      <a:dk1>
        <a:sysClr val="windowText" lastClr="000000"/>
      </a:dk1>
      <a:lt1>
        <a:sysClr val="window" lastClr="FFFFFF"/>
      </a:lt1>
      <a:dk2>
        <a:srgbClr val="646464"/>
      </a:dk2>
      <a:lt2>
        <a:srgbClr val="C8C8C8"/>
      </a:lt2>
      <a:accent1>
        <a:srgbClr val="1BC8A6"/>
      </a:accent1>
      <a:accent2>
        <a:srgbClr val="43D9C0"/>
      </a:accent2>
      <a:accent3>
        <a:srgbClr val="70E4D2"/>
      </a:accent3>
      <a:accent4>
        <a:srgbClr val="A5F0E4"/>
      </a:accent4>
      <a:accent5>
        <a:srgbClr val="C3F3EC"/>
      </a:accent5>
      <a:accent6>
        <a:srgbClr val="1EBCC8"/>
      </a:accent6>
      <a:hlink>
        <a:srgbClr val="14A3E1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9E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1aa277-1d98-4090-98b4-463a1e029d67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F1302A5200C45A9362105AC8A4E00" ma:contentTypeVersion="3" ma:contentTypeDescription="Create a new document." ma:contentTypeScope="" ma:versionID="046b67a2181b739fa4670af264675438">
  <xsd:schema xmlns:xsd="http://www.w3.org/2001/XMLSchema" xmlns:xs="http://www.w3.org/2001/XMLSchema" xmlns:p="http://schemas.microsoft.com/office/2006/metadata/properties" xmlns:ns3="6a1aa277-1d98-4090-98b4-463a1e029d67" targetNamespace="http://schemas.microsoft.com/office/2006/metadata/properties" ma:root="true" ma:fieldsID="9ac8f1ddb99d1c313d1618293a5aaa98" ns3:_="">
    <xsd:import namespace="6a1aa277-1d98-4090-98b4-463a1e029d6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aa277-1d98-4090-98b4-463a1e029d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5974D8-3842-4D45-A2B4-C74378E5012D}"/>
</file>

<file path=customXml/itemProps2.xml><?xml version="1.0" encoding="utf-8"?>
<ds:datastoreItem xmlns:ds="http://schemas.openxmlformats.org/officeDocument/2006/customXml" ds:itemID="{6F3964D4-D882-4316-BFD0-A04E929A9D2B}"/>
</file>

<file path=customXml/itemProps3.xml><?xml version="1.0" encoding="utf-8"?>
<ds:datastoreItem xmlns:ds="http://schemas.openxmlformats.org/officeDocument/2006/customXml" ds:itemID="{37F73197-C443-4B7E-8D7C-06B662719CE5}"/>
</file>

<file path=docProps/app.xml><?xml version="1.0" encoding="utf-8"?>
<Properties xmlns="http://schemas.openxmlformats.org/officeDocument/2006/extended-properties" xmlns:vt="http://schemas.openxmlformats.org/officeDocument/2006/docPropsVTypes">
  <TotalTime>10211</TotalTime>
  <Words>1048</Words>
  <Application>Microsoft Macintosh PowerPoint</Application>
  <PresentationFormat>Bildspel på skärmen (4:3)</PresentationFormat>
  <Paragraphs>160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1" baseType="lpstr">
      <vt:lpstr>Office-tema</vt:lpstr>
      <vt:lpstr>Student house Valla NUAS November 19 2015 </vt:lpstr>
      <vt:lpstr>Linköping University</vt:lpstr>
      <vt:lpstr>PowerPoint-presentation</vt:lpstr>
      <vt:lpstr>PowerPoint-presentation</vt:lpstr>
      <vt:lpstr>Rector´s  pedagogical leap</vt:lpstr>
      <vt:lpstr>Student Questionary  2012</vt:lpstr>
      <vt:lpstr>Earlier investigastions</vt:lpstr>
      <vt:lpstr>Projekt Campus LiU 2015</vt:lpstr>
      <vt:lpstr>Studenthouse Valla – replacing Origo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Linkin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Henrik Ringbert</dc:creator>
  <cp:lastModifiedBy>Karolina Ganhammar</cp:lastModifiedBy>
  <cp:revision>171</cp:revision>
  <cp:lastPrinted>2015-08-17T11:00:59Z</cp:lastPrinted>
  <dcterms:created xsi:type="dcterms:W3CDTF">2015-04-20T13:23:52Z</dcterms:created>
  <dcterms:modified xsi:type="dcterms:W3CDTF">2015-11-19T13:43:45Z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0x0101008C4F1302A5200C45A9362105AC8A4E00</vt:lpwstr>
  </property>
  <property fmtid="{D5CDD505-2E9C-101B-9397-08002B2CF9AE}" pid="3" name="IsMyDocuments">
    <vt:bool>true</vt:bool>
  </property>
</Properties>
</file>